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2" r:id="rId2"/>
    <p:sldId id="265" r:id="rId3"/>
    <p:sldId id="276" r:id="rId4"/>
    <p:sldId id="270" r:id="rId5"/>
    <p:sldId id="278" r:id="rId6"/>
    <p:sldId id="282" r:id="rId7"/>
    <p:sldId id="283" r:id="rId8"/>
    <p:sldId id="284" r:id="rId9"/>
    <p:sldId id="286" r:id="rId10"/>
    <p:sldId id="279" r:id="rId11"/>
    <p:sldId id="281" r:id="rId12"/>
    <p:sldId id="287" r:id="rId13"/>
    <p:sldId id="288" r:id="rId14"/>
    <p:sldId id="290" r:id="rId15"/>
    <p:sldId id="289" r:id="rId16"/>
    <p:sldId id="291" r:id="rId17"/>
    <p:sldId id="292" r:id="rId18"/>
    <p:sldId id="296" r:id="rId19"/>
    <p:sldId id="297" r:id="rId20"/>
    <p:sldId id="277" r:id="rId21"/>
    <p:sldId id="293" r:id="rId22"/>
    <p:sldId id="295" r:id="rId23"/>
    <p:sldId id="27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空白页" id="{08E91F11-A8ED-4699-8ED1-4662A3518F57}">
          <p14:sldIdLst>
            <p14:sldId id="262"/>
            <p14:sldId id="265"/>
            <p14:sldId id="276"/>
            <p14:sldId id="270"/>
            <p14:sldId id="278"/>
            <p14:sldId id="282"/>
            <p14:sldId id="283"/>
            <p14:sldId id="284"/>
            <p14:sldId id="286"/>
            <p14:sldId id="279"/>
            <p14:sldId id="281"/>
            <p14:sldId id="287"/>
            <p14:sldId id="288"/>
            <p14:sldId id="290"/>
            <p14:sldId id="289"/>
            <p14:sldId id="291"/>
            <p14:sldId id="292"/>
            <p14:sldId id="296"/>
            <p14:sldId id="297"/>
            <p14:sldId id="277"/>
            <p14:sldId id="293"/>
            <p14:sldId id="295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81" d="100"/>
          <a:sy n="81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1BC20-70C3-42D7-B8D0-DC3ADD712583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CD8D2-E38D-4469-AA06-16C607A747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596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附：内容页部分可发挥空间非常大，由于信电模板自身有左上角的边框，所以把标题放在右侧会比较好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239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附：内容页部分可发挥空间非常大，由于信电模板自身有左上角的边框，所以把标题放在右侧会比较好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154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附：内容页部分可发挥空间非常大，由于信电模板自身有左上角的边框，所以把标题放在右侧会比较好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41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附：内容页部分可发挥空间非常大，由于信电模板自身有左上角的边框，所以把标题放在右侧会比较好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22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附：内容页部分可发挥空间非常大，由于信电模板自身有左上角的边框，所以把标题放在右侧会比较好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967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附：内容页部分可发挥空间非常大，由于信电模板自身有左上角的边框，所以把标题放在右侧会比较好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5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附：内容页部分可发挥空间非常大，由于信电模板自身有左上角的边框，所以把标题放在右侧会比较好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003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附：内容页部分可发挥空间非常大，由于信电模板自身有左上角的边框，所以把标题放在右侧会比较好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130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附：内容页部分可发挥空间非常大，由于信电模板自身有左上角的边框，所以把标题放在右侧会比较好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312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附：内容页部分可发挥空间非常大，由于信电模板自身有左上角的边框，所以把标题放在右侧会比较好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965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附：内容页部分可发挥空间非常大，由于信电模板自身有左上角的边框，所以把标题放在右侧会比较好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193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2CA42-0E4E-4DD0-83B5-7E67194AD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04C1DF-E3CE-4C26-B689-7E948CFC3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DCA57B-592D-4C0B-A555-29850BDEF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7610-1444-4A60-86C9-C2A99CF3C0C4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1D057A-CA6D-46B4-8A24-2429AA868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F3A508-0E18-442E-98B3-6FD94359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408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7E783C-4165-4889-8D5B-262DAE73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D9656D-FD48-4D94-8340-DDD42885A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AD8D8A-4F5C-4B5B-8FC1-9EC6FD92E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7610-1444-4A60-86C9-C2A99CF3C0C4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9D906D-1864-478A-8B07-6857880FE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CB1098-3BC7-4A50-97EF-03F662A73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C5CEE74-9D13-494D-9049-2D7177F25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021A03-B554-4808-8535-525660EDA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4E9597-12B6-4A51-BE67-5A1A3504E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7610-1444-4A60-86C9-C2A99CF3C0C4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D9F71D-29CC-4281-9647-6002ACCC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E2A8B4-4436-49DD-9CE6-DC9FCD839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29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492F8-9636-4C10-B91E-34BE23BA5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B7929B-200E-4909-A446-FBE9D693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65EE06-D876-4FB2-BF5E-386818B7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7610-1444-4A60-86C9-C2A99CF3C0C4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BFD77-E5B9-4462-8336-40D494C8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66F449-86EF-4718-9B96-031F5815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44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2AFA9-5AE9-4DA0-BC26-CE2FA140F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0992E1-64B6-426B-B880-AEB1C12E0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12D252-384E-4AA7-8610-F96B65F13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7610-1444-4A60-86C9-C2A99CF3C0C4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7A5317-987D-451B-B17D-B388AE9D8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5923A4-ED41-46B3-8133-ACDA56105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20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18887-8314-4AF0-AD87-B744A79C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766380-7D77-4E3A-9417-FB154B7DB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98D2A2-C731-43D4-861C-6B22E80BC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3A6F77-5B08-40E9-854A-16990BBFF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7610-1444-4A60-86C9-C2A99CF3C0C4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0A338D-A26B-4EE6-B893-16CAD675F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615319-8181-42EB-B425-A79AC708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783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AB45FF-56A5-4A2D-A472-52F0DAF6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0AC10D-9D36-4B30-8B0A-5625EEF8B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031E0F-5EA9-496C-9A26-37E7598CA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32C417-EE3A-4F24-B80B-9900F518D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82A907-1A2D-44C4-8591-27BE140FDA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93E2667-1F29-4CD1-ACE6-5FD5C0B8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7610-1444-4A60-86C9-C2A99CF3C0C4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510DA26-4669-4D39-820C-5220CCE4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4DD13E-EA0A-4548-9886-A5A1ED82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0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无边框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2B5885-4369-4B47-A919-C46CDD33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7610-1444-4A60-86C9-C2A99CF3C0C4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A569F-5DEF-4005-8698-C3443F0C1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E44331-F3DD-4C6F-AF7F-87E9B86D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778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3A8DF5-6003-4023-82E1-C13760E68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7610-1444-4A60-86C9-C2A99CF3C0C4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CB35DD9-CC2F-4E0E-B958-2E34C634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7D9194-F2AF-4741-B73C-F264686C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2">
            <a:extLst>
              <a:ext uri="{FF2B5EF4-FFF2-40B4-BE49-F238E27FC236}">
                <a16:creationId xmlns:a16="http://schemas.microsoft.com/office/drawing/2014/main" id="{84C186FD-FC08-401C-903E-189C4B732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7" y="6280150"/>
            <a:ext cx="911066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:\Documents and Settings\sqz\桌面\图片1.jpg">
            <a:extLst>
              <a:ext uri="{FF2B5EF4-FFF2-40B4-BE49-F238E27FC236}">
                <a16:creationId xmlns:a16="http://schemas.microsoft.com/office/drawing/2014/main" id="{427B1FD2-C2C7-4C2A-8485-653EE5ADDF2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 t="671" r="19285" b="51665"/>
          <a:stretch/>
        </p:blipFill>
        <p:spPr bwMode="auto">
          <a:xfrm>
            <a:off x="1" y="0"/>
            <a:ext cx="7388352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3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FD617-2479-4000-B1FF-BE610D608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638346-7D1D-4167-8F52-9FA1790AE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A01B11-D80C-4923-B99C-00A22095F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81EA73-4849-4F5A-AB40-B74FB0494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7610-1444-4A60-86C9-C2A99CF3C0C4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241D02-40BE-45F0-808D-BB3DEC4B7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D8657E-C888-446C-B588-948C15A8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443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FEC8C-305B-4250-99C1-DDBE8B4D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C9F4A4-6586-4FA8-961F-FC188FE17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7332A1-D587-40E2-879E-5BA818E86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6AD772-D529-4CBF-AE94-51F37C754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7610-1444-4A60-86C9-C2A99CF3C0C4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C5CC80-96E8-478D-BC97-AE2289A85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344262-4634-4235-B0D7-F34C2F343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474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D9677B-000F-4665-A19A-2E95952ED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9E0598-38F0-498C-9EC6-0FED40963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1F633F-5603-418A-94C6-BCA19F9F1F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C7610-1444-4A60-86C9-C2A99CF3C0C4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71B12B-5CF2-4B9B-8BA1-FCB4FC9F2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861757-45FA-419C-8BD1-C0B89AB4F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78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eetcode-cn.com/problems/predict-the-winner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3AE83A6-321C-4730-A2FB-577496DF2578}"/>
              </a:ext>
            </a:extLst>
          </p:cNvPr>
          <p:cNvSpPr/>
          <p:nvPr/>
        </p:nvSpPr>
        <p:spPr>
          <a:xfrm>
            <a:off x="1833464" y="1506523"/>
            <a:ext cx="8525072" cy="2004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数据分析与算法设计</a:t>
            </a:r>
            <a:endParaRPr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课程复习分享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30C7D5A-BEEF-4821-8C0B-345EAE522B96}"/>
              </a:ext>
            </a:extLst>
          </p:cNvPr>
          <p:cNvSpPr txBox="1"/>
          <p:nvPr/>
        </p:nvSpPr>
        <p:spPr>
          <a:xfrm>
            <a:off x="5465059" y="383043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张润民</a:t>
            </a:r>
            <a:endParaRPr kumimoji="1"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1665FA2-A895-43F7-9DD7-DAE1B55DA390}"/>
              </a:ext>
            </a:extLst>
          </p:cNvPr>
          <p:cNvSpPr txBox="1"/>
          <p:nvPr/>
        </p:nvSpPr>
        <p:spPr>
          <a:xfrm>
            <a:off x="5158886" y="4358209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2021.12.18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9C7114B-1D46-4C8D-BE5C-0F852D11CD30}"/>
              </a:ext>
            </a:extLst>
          </p:cNvPr>
          <p:cNvCxnSpPr>
            <a:cxnSpLocks/>
          </p:cNvCxnSpPr>
          <p:nvPr/>
        </p:nvCxnSpPr>
        <p:spPr bwMode="auto">
          <a:xfrm>
            <a:off x="2531604" y="3505975"/>
            <a:ext cx="712879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cxnSp>
    </p:spTree>
    <p:extLst>
      <p:ext uri="{BB962C8B-B14F-4D97-AF65-F5344CB8AC3E}">
        <p14:creationId xmlns:p14="http://schemas.microsoft.com/office/powerpoint/2010/main" val="2692583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D4250A1-CBE3-4004-90BB-4147C19FDB4F}"/>
              </a:ext>
            </a:extLst>
          </p:cNvPr>
          <p:cNvSpPr txBox="1"/>
          <p:nvPr/>
        </p:nvSpPr>
        <p:spPr>
          <a:xfrm>
            <a:off x="5553223" y="1984140"/>
            <a:ext cx="1085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32380E-674C-4EDF-952F-5F2D910D4DD6}"/>
              </a:ext>
            </a:extLst>
          </p:cNvPr>
          <p:cNvSpPr txBox="1"/>
          <p:nvPr/>
        </p:nvSpPr>
        <p:spPr>
          <a:xfrm>
            <a:off x="4772563" y="366124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考试形式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5034A48-E3E8-4DF1-AFB4-5183C5CD8615}"/>
              </a:ext>
            </a:extLst>
          </p:cNvPr>
          <p:cNvCxnSpPr>
            <a:cxnSpLocks/>
          </p:cNvCxnSpPr>
          <p:nvPr/>
        </p:nvCxnSpPr>
        <p:spPr>
          <a:xfrm flipH="1">
            <a:off x="2981590" y="3252432"/>
            <a:ext cx="622882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10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4895D9-D518-4A3E-8644-2A7452D7D6AF}"/>
              </a:ext>
            </a:extLst>
          </p:cNvPr>
          <p:cNvSpPr txBox="1"/>
          <p:nvPr/>
        </p:nvSpPr>
        <p:spPr>
          <a:xfrm>
            <a:off x="7296346" y="180585"/>
            <a:ext cx="434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考试形式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8A796F8-1CAC-4B7C-89BE-32D271A14A43}"/>
              </a:ext>
            </a:extLst>
          </p:cNvPr>
          <p:cNvCxnSpPr>
            <a:cxnSpLocks/>
          </p:cNvCxnSpPr>
          <p:nvPr/>
        </p:nvCxnSpPr>
        <p:spPr>
          <a:xfrm>
            <a:off x="8614610" y="914399"/>
            <a:ext cx="302233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52B41E8-F960-440E-97C8-361213F60934}"/>
              </a:ext>
            </a:extLst>
          </p:cNvPr>
          <p:cNvSpPr txBox="1">
            <a:spLocks noChangeArrowheads="1"/>
          </p:cNvSpPr>
          <p:nvPr/>
        </p:nvSpPr>
        <p:spPr>
          <a:xfrm>
            <a:off x="1255360" y="914398"/>
            <a:ext cx="9144000" cy="51376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/>
              <a:t>以</a:t>
            </a:r>
            <a:r>
              <a:rPr lang="en-US" altLang="zh-CN" sz="2000" dirty="0">
                <a:solidFill>
                  <a:srgbClr val="FF0000"/>
                </a:solidFill>
              </a:rPr>
              <a:t>2020-2021</a:t>
            </a:r>
            <a:r>
              <a:rPr lang="zh-CN" altLang="en-US" sz="2000" dirty="0">
                <a:solidFill>
                  <a:srgbClr val="FF0000"/>
                </a:solidFill>
              </a:rPr>
              <a:t>秋冬</a:t>
            </a:r>
            <a:r>
              <a:rPr lang="zh-CN" altLang="en-US" sz="2000" dirty="0"/>
              <a:t>学期期末考试为例：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考试内容</a:t>
            </a:r>
            <a:r>
              <a:rPr lang="zh-CN" altLang="en-US" sz="2000" dirty="0"/>
              <a:t>覆盖课本中</a:t>
            </a:r>
            <a:r>
              <a:rPr lang="zh-CN" altLang="en-US" sz="2000" dirty="0">
                <a:solidFill>
                  <a:srgbClr val="FF0000"/>
                </a:solidFill>
              </a:rPr>
              <a:t>除下列小节外</a:t>
            </a:r>
            <a:r>
              <a:rPr lang="zh-CN" altLang="en-US" sz="2000" dirty="0"/>
              <a:t>的全部内容：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sz="2000" dirty="0"/>
              <a:t>	2.6</a:t>
            </a:r>
            <a:r>
              <a:rPr lang="zh-CN" altLang="en-US" sz="2000" dirty="0"/>
              <a:t>，</a:t>
            </a:r>
            <a:r>
              <a:rPr lang="en-US" altLang="zh-CN" sz="2000" dirty="0"/>
              <a:t>2.7</a:t>
            </a:r>
            <a:r>
              <a:rPr lang="zh-CN" altLang="en-US" sz="2000" dirty="0"/>
              <a:t>，</a:t>
            </a:r>
            <a:r>
              <a:rPr lang="en-US" altLang="zh-CN" sz="2000" dirty="0"/>
              <a:t>10.1</a:t>
            </a:r>
            <a:r>
              <a:rPr lang="zh-CN" altLang="en-US" sz="2000" dirty="0"/>
              <a:t>，</a:t>
            </a:r>
            <a:r>
              <a:rPr lang="en-US" altLang="zh-CN" sz="2000" dirty="0"/>
              <a:t>11.4</a:t>
            </a:r>
            <a:r>
              <a:rPr lang="zh-CN" altLang="en-US" sz="2000" dirty="0"/>
              <a:t>，</a:t>
            </a:r>
            <a:r>
              <a:rPr lang="en-US" altLang="zh-CN" sz="2000" dirty="0"/>
              <a:t>12.4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考试题型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dirty="0"/>
              <a:t>单选题</a:t>
            </a:r>
            <a:endParaRPr lang="en-US" altLang="zh-CN" sz="2000" dirty="0"/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dirty="0"/>
              <a:t>填空题</a:t>
            </a:r>
            <a:endParaRPr lang="en-US" altLang="zh-CN" sz="2000" dirty="0"/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dirty="0"/>
              <a:t>简答题：</a:t>
            </a:r>
            <a:r>
              <a:rPr lang="zh-CN" altLang="en-US" sz="2000" dirty="0">
                <a:solidFill>
                  <a:srgbClr val="FF0000"/>
                </a:solidFill>
              </a:rPr>
              <a:t>课本上理论和算法的直接应用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000" dirty="0"/>
              <a:t>问答题：分析给定问题，进行抽象和推理，建立数学模型，应用算法设计策略，</a:t>
            </a:r>
            <a:r>
              <a:rPr lang="zh-CN" altLang="en-US" sz="2000" dirty="0">
                <a:solidFill>
                  <a:srgbClr val="FF0000"/>
                </a:solidFill>
              </a:rPr>
              <a:t>描述所设计的算法</a:t>
            </a:r>
            <a:r>
              <a:rPr lang="zh-CN" altLang="en-US" sz="2000" dirty="0"/>
              <a:t>，以及</a:t>
            </a:r>
            <a:r>
              <a:rPr lang="zh-CN" altLang="en-US" sz="2000" dirty="0">
                <a:solidFill>
                  <a:srgbClr val="FF0000"/>
                </a:solidFill>
              </a:rPr>
              <a:t>分析算法复杂度</a:t>
            </a:r>
            <a:r>
              <a:rPr lang="zh-CN" altLang="en-US" sz="2000" dirty="0"/>
              <a:t>等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buFontTx/>
              <a:buNone/>
              <a:defRPr/>
            </a:pPr>
            <a:endParaRPr lang="zh-CN" altLang="en-US" sz="14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zh-CN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zh-CN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zh-CN" dirty="0"/>
          </a:p>
          <a:p>
            <a:pPr marL="0" indent="0">
              <a:lnSpc>
                <a:spcPct val="150000"/>
              </a:lnSpc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6573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4895D9-D518-4A3E-8644-2A7452D7D6AF}"/>
              </a:ext>
            </a:extLst>
          </p:cNvPr>
          <p:cNvSpPr txBox="1"/>
          <p:nvPr/>
        </p:nvSpPr>
        <p:spPr>
          <a:xfrm>
            <a:off x="7296346" y="180585"/>
            <a:ext cx="434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考试形式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8A796F8-1CAC-4B7C-89BE-32D271A14A43}"/>
              </a:ext>
            </a:extLst>
          </p:cNvPr>
          <p:cNvCxnSpPr>
            <a:cxnSpLocks/>
          </p:cNvCxnSpPr>
          <p:nvPr/>
        </p:nvCxnSpPr>
        <p:spPr>
          <a:xfrm>
            <a:off x="8614610" y="914399"/>
            <a:ext cx="302233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C911AA0-4717-4C28-A9A3-67EFB71A2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654" y="1001883"/>
            <a:ext cx="8474692" cy="51103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D0716D-10BD-4675-B7C4-92F9FCE2A8B9}"/>
              </a:ext>
            </a:extLst>
          </p:cNvPr>
          <p:cNvSpPr txBox="1"/>
          <p:nvPr/>
        </p:nvSpPr>
        <p:spPr>
          <a:xfrm>
            <a:off x="8289782" y="3742441"/>
            <a:ext cx="117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二分查找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54CE28-BF41-42F7-B895-9C07A85C1FFB}"/>
              </a:ext>
            </a:extLst>
          </p:cNvPr>
          <p:cNvSpPr txBox="1"/>
          <p:nvPr/>
        </p:nvSpPr>
        <p:spPr>
          <a:xfrm>
            <a:off x="8289782" y="4856375"/>
            <a:ext cx="160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2-3</a:t>
            </a:r>
            <a:r>
              <a:rPr lang="zh-CN" altLang="en-US" b="1" dirty="0">
                <a:solidFill>
                  <a:srgbClr val="FF0000"/>
                </a:solidFill>
              </a:rPr>
              <a:t>树的构建</a:t>
            </a:r>
          </a:p>
        </p:txBody>
      </p:sp>
    </p:spTree>
    <p:extLst>
      <p:ext uri="{BB962C8B-B14F-4D97-AF65-F5344CB8AC3E}">
        <p14:creationId xmlns:p14="http://schemas.microsoft.com/office/powerpoint/2010/main" val="169920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4895D9-D518-4A3E-8644-2A7452D7D6AF}"/>
              </a:ext>
            </a:extLst>
          </p:cNvPr>
          <p:cNvSpPr txBox="1"/>
          <p:nvPr/>
        </p:nvSpPr>
        <p:spPr>
          <a:xfrm>
            <a:off x="7296346" y="180585"/>
            <a:ext cx="434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考试形式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8A796F8-1CAC-4B7C-89BE-32D271A14A43}"/>
              </a:ext>
            </a:extLst>
          </p:cNvPr>
          <p:cNvCxnSpPr>
            <a:cxnSpLocks/>
          </p:cNvCxnSpPr>
          <p:nvPr/>
        </p:nvCxnSpPr>
        <p:spPr>
          <a:xfrm>
            <a:off x="8614610" y="914399"/>
            <a:ext cx="302233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629F067-37D4-4B43-BC13-186CB6D504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137"/>
          <a:stretch/>
        </p:blipFill>
        <p:spPr>
          <a:xfrm>
            <a:off x="710393" y="1202202"/>
            <a:ext cx="10771214" cy="27526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6C7D1E-92BC-41A2-96E4-C21FBEB813B4}"/>
              </a:ext>
            </a:extLst>
          </p:cNvPr>
          <p:cNvSpPr txBox="1"/>
          <p:nvPr/>
        </p:nvSpPr>
        <p:spPr>
          <a:xfrm>
            <a:off x="7173798" y="1323366"/>
            <a:ext cx="1910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散列表的构建（开</a:t>
            </a:r>
            <a:r>
              <a:rPr lang="en-US" altLang="zh-CN" b="1" dirty="0">
                <a:solidFill>
                  <a:srgbClr val="FF0000"/>
                </a:solidFill>
              </a:rPr>
              <a:t>or</a:t>
            </a:r>
            <a:r>
              <a:rPr lang="zh-CN" altLang="en-US" b="1" dirty="0">
                <a:solidFill>
                  <a:srgbClr val="FF0000"/>
                </a:solidFill>
              </a:rPr>
              <a:t>闭？）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C5330C-12DE-4BD1-8AB7-B555295AC8C6}"/>
              </a:ext>
            </a:extLst>
          </p:cNvPr>
          <p:cNvSpPr txBox="1"/>
          <p:nvPr/>
        </p:nvSpPr>
        <p:spPr>
          <a:xfrm>
            <a:off x="4771534" y="2639097"/>
            <a:ext cx="264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课本</a:t>
            </a:r>
            <a:r>
              <a:rPr lang="en-US" altLang="zh-CN" b="1" dirty="0">
                <a:solidFill>
                  <a:srgbClr val="FF0000"/>
                </a:solidFill>
              </a:rPr>
              <a:t>11.2</a:t>
            </a:r>
            <a:r>
              <a:rPr lang="zh-CN" altLang="en-US" b="1" dirty="0">
                <a:solidFill>
                  <a:srgbClr val="FF0000"/>
                </a:solidFill>
              </a:rPr>
              <a:t>节 第八题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信息论下界</a:t>
            </a:r>
            <a:r>
              <a:rPr lang="en-US" altLang="zh-CN" b="1" dirty="0">
                <a:solidFill>
                  <a:srgbClr val="FF0000"/>
                </a:solidFill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</a:rPr>
              <a:t>决策树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D773E4-71F0-4C9D-A8B7-7E6026A6A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59" y="3963970"/>
            <a:ext cx="7924560" cy="21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00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4895D9-D518-4A3E-8644-2A7452D7D6AF}"/>
              </a:ext>
            </a:extLst>
          </p:cNvPr>
          <p:cNvSpPr txBox="1"/>
          <p:nvPr/>
        </p:nvSpPr>
        <p:spPr>
          <a:xfrm>
            <a:off x="7296346" y="180585"/>
            <a:ext cx="434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考试形式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8A796F8-1CAC-4B7C-89BE-32D271A14A43}"/>
              </a:ext>
            </a:extLst>
          </p:cNvPr>
          <p:cNvCxnSpPr>
            <a:cxnSpLocks/>
          </p:cNvCxnSpPr>
          <p:nvPr/>
        </p:nvCxnSpPr>
        <p:spPr>
          <a:xfrm>
            <a:off x="8614610" y="914399"/>
            <a:ext cx="302233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76C7D1E-92BC-41A2-96E4-C21FBEB813B4}"/>
              </a:ext>
            </a:extLst>
          </p:cNvPr>
          <p:cNvSpPr txBox="1"/>
          <p:nvPr/>
        </p:nvSpPr>
        <p:spPr>
          <a:xfrm>
            <a:off x="7173798" y="1323366"/>
            <a:ext cx="1910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散列表的构建（开</a:t>
            </a:r>
            <a:r>
              <a:rPr lang="en-US" altLang="zh-CN" b="1" dirty="0">
                <a:solidFill>
                  <a:srgbClr val="FF0000"/>
                </a:solidFill>
              </a:rPr>
              <a:t>or</a:t>
            </a:r>
            <a:r>
              <a:rPr lang="zh-CN" altLang="en-US" b="1" dirty="0">
                <a:solidFill>
                  <a:srgbClr val="FF0000"/>
                </a:solidFill>
              </a:rPr>
              <a:t>闭？）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C5330C-12DE-4BD1-8AB7-B555295AC8C6}"/>
              </a:ext>
            </a:extLst>
          </p:cNvPr>
          <p:cNvSpPr txBox="1"/>
          <p:nvPr/>
        </p:nvSpPr>
        <p:spPr>
          <a:xfrm>
            <a:off x="653806" y="3096344"/>
            <a:ext cx="8989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贪婪算法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/>
              <a:t>花最少的钱走完全程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在每个加油站加油只需加到能到达后面油价最低（且比它的油价还低）的加油站即可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632AAC-75EB-4074-A5B0-D3B5C835E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06" y="1323366"/>
            <a:ext cx="9583487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75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4895D9-D518-4A3E-8644-2A7452D7D6AF}"/>
              </a:ext>
            </a:extLst>
          </p:cNvPr>
          <p:cNvSpPr txBox="1"/>
          <p:nvPr/>
        </p:nvSpPr>
        <p:spPr>
          <a:xfrm>
            <a:off x="7296346" y="180585"/>
            <a:ext cx="434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考试形式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8A796F8-1CAC-4B7C-89BE-32D271A14A43}"/>
              </a:ext>
            </a:extLst>
          </p:cNvPr>
          <p:cNvCxnSpPr>
            <a:cxnSpLocks/>
          </p:cNvCxnSpPr>
          <p:nvPr/>
        </p:nvCxnSpPr>
        <p:spPr>
          <a:xfrm>
            <a:off x="8614610" y="914399"/>
            <a:ext cx="302233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4D57A033-C004-4358-94DE-CFCF8FBBD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810"/>
          <a:stretch/>
        </p:blipFill>
        <p:spPr>
          <a:xfrm>
            <a:off x="802174" y="954458"/>
            <a:ext cx="9019067" cy="226242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7BA087D-32E3-4577-9B20-A44A4E3BAF7E}"/>
              </a:ext>
            </a:extLst>
          </p:cNvPr>
          <p:cNvSpPr txBox="1"/>
          <p:nvPr/>
        </p:nvSpPr>
        <p:spPr>
          <a:xfrm>
            <a:off x="952922" y="3641114"/>
            <a:ext cx="81541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LeetCode486</a:t>
            </a:r>
            <a:r>
              <a:rPr lang="zh-CN" altLang="en-US" dirty="0"/>
              <a:t>：</a:t>
            </a:r>
            <a:r>
              <a:rPr lang="zh-CN" altLang="en-US" dirty="0">
                <a:hlinkClick r:id="rId4"/>
              </a:rPr>
              <a:t>https://leetcode-cn.com/problems/predict-the-winner/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递归 动态规划</a:t>
            </a:r>
          </a:p>
        </p:txBody>
      </p:sp>
    </p:spTree>
    <p:extLst>
      <p:ext uri="{BB962C8B-B14F-4D97-AF65-F5344CB8AC3E}">
        <p14:creationId xmlns:p14="http://schemas.microsoft.com/office/powerpoint/2010/main" val="3024753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4895D9-D518-4A3E-8644-2A7452D7D6AF}"/>
              </a:ext>
            </a:extLst>
          </p:cNvPr>
          <p:cNvSpPr txBox="1"/>
          <p:nvPr/>
        </p:nvSpPr>
        <p:spPr>
          <a:xfrm>
            <a:off x="7296346" y="180585"/>
            <a:ext cx="434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考试形式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8A796F8-1CAC-4B7C-89BE-32D271A14A43}"/>
              </a:ext>
            </a:extLst>
          </p:cNvPr>
          <p:cNvCxnSpPr>
            <a:cxnSpLocks/>
          </p:cNvCxnSpPr>
          <p:nvPr/>
        </p:nvCxnSpPr>
        <p:spPr>
          <a:xfrm>
            <a:off x="8614610" y="914399"/>
            <a:ext cx="302233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4D57A033-C004-4358-94DE-CFCF8FBBD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357"/>
          <a:stretch/>
        </p:blipFill>
        <p:spPr>
          <a:xfrm>
            <a:off x="1458206" y="1395171"/>
            <a:ext cx="9019067" cy="33276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AD3673-DCBB-4EC5-90FE-016998223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90"/>
          <a:stretch/>
        </p:blipFill>
        <p:spPr>
          <a:xfrm>
            <a:off x="1458206" y="4586156"/>
            <a:ext cx="9019065" cy="11147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31B7BC-7E51-4344-8193-C24D52855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45" y="1001883"/>
            <a:ext cx="10640910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02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4895D9-D518-4A3E-8644-2A7452D7D6AF}"/>
              </a:ext>
            </a:extLst>
          </p:cNvPr>
          <p:cNvSpPr txBox="1"/>
          <p:nvPr/>
        </p:nvSpPr>
        <p:spPr>
          <a:xfrm>
            <a:off x="7296346" y="180585"/>
            <a:ext cx="434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考试形式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8A796F8-1CAC-4B7C-89BE-32D271A14A43}"/>
              </a:ext>
            </a:extLst>
          </p:cNvPr>
          <p:cNvCxnSpPr>
            <a:cxnSpLocks/>
          </p:cNvCxnSpPr>
          <p:nvPr/>
        </p:nvCxnSpPr>
        <p:spPr>
          <a:xfrm>
            <a:off x="8614610" y="914399"/>
            <a:ext cx="302233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4D57A033-C004-4358-94DE-CFCF8FBBD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70" b="42357"/>
          <a:stretch/>
        </p:blipFill>
        <p:spPr>
          <a:xfrm>
            <a:off x="1586466" y="1157101"/>
            <a:ext cx="9019067" cy="1008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AD3673-DCBB-4EC5-90FE-016998223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90"/>
          <a:stretch/>
        </p:blipFill>
        <p:spPr>
          <a:xfrm>
            <a:off x="1586466" y="2012639"/>
            <a:ext cx="9019065" cy="11147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0314803-8350-4097-A225-8A4C65D23320}"/>
              </a:ext>
            </a:extLst>
          </p:cNvPr>
          <p:cNvSpPr txBox="1"/>
          <p:nvPr/>
        </p:nvSpPr>
        <p:spPr>
          <a:xfrm>
            <a:off x="1936240" y="3127382"/>
            <a:ext cx="8189536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i="0" dirty="0">
                <a:solidFill>
                  <a:srgbClr val="FF0000"/>
                </a:solidFill>
                <a:effectLst/>
              </a:rPr>
              <a:t>最大流最小割问题</a:t>
            </a:r>
            <a:endParaRPr lang="en-US" altLang="zh-CN" b="1" i="0" dirty="0">
              <a:solidFill>
                <a:srgbClr val="FF0000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i="0" dirty="0">
                <a:solidFill>
                  <a:srgbClr val="4D4D4D"/>
                </a:solidFill>
                <a:effectLst/>
              </a:rPr>
              <a:t>（</a:t>
            </a:r>
            <a:r>
              <a:rPr lang="en-US" altLang="zh-CN" i="0" dirty="0">
                <a:solidFill>
                  <a:srgbClr val="4D4D4D"/>
                </a:solidFill>
                <a:effectLst/>
              </a:rPr>
              <a:t>1</a:t>
            </a:r>
            <a:r>
              <a:rPr lang="zh-CN" altLang="en-US" i="0" dirty="0">
                <a:solidFill>
                  <a:srgbClr val="4D4D4D"/>
                </a:solidFill>
                <a:effectLst/>
              </a:rPr>
              <a:t>）建立</a:t>
            </a:r>
            <a:r>
              <a:rPr lang="en-US" altLang="zh-CN" i="0" dirty="0">
                <a:solidFill>
                  <a:srgbClr val="4D4D4D"/>
                </a:solidFill>
                <a:effectLst/>
              </a:rPr>
              <a:t>begin</a:t>
            </a:r>
            <a:r>
              <a:rPr lang="zh-CN" altLang="en-US" i="0" dirty="0">
                <a:solidFill>
                  <a:srgbClr val="4D4D4D"/>
                </a:solidFill>
                <a:effectLst/>
              </a:rPr>
              <a:t>和</a:t>
            </a:r>
            <a:r>
              <a:rPr lang="en-US" altLang="zh-CN" i="0" dirty="0">
                <a:solidFill>
                  <a:srgbClr val="4D4D4D"/>
                </a:solidFill>
                <a:effectLst/>
              </a:rPr>
              <a:t>end</a:t>
            </a:r>
            <a:r>
              <a:rPr lang="zh-CN" altLang="en-US" i="0" dirty="0">
                <a:solidFill>
                  <a:srgbClr val="4D4D4D"/>
                </a:solidFill>
                <a:effectLst/>
              </a:rPr>
              <a:t>。</a:t>
            </a:r>
            <a:endParaRPr lang="en-US" altLang="zh-CN" i="0" dirty="0">
              <a:solidFill>
                <a:srgbClr val="4D4D4D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i="0" dirty="0">
                <a:solidFill>
                  <a:srgbClr val="4D4D4D"/>
                </a:solidFill>
                <a:effectLst/>
              </a:rPr>
              <a:t>（</a:t>
            </a:r>
            <a:r>
              <a:rPr lang="en-US" altLang="zh-CN" i="0" dirty="0">
                <a:solidFill>
                  <a:srgbClr val="4D4D4D"/>
                </a:solidFill>
                <a:effectLst/>
              </a:rPr>
              <a:t>2</a:t>
            </a:r>
            <a:r>
              <a:rPr lang="zh-CN" altLang="en-US" i="0" dirty="0">
                <a:solidFill>
                  <a:srgbClr val="4D4D4D"/>
                </a:solidFill>
                <a:effectLst/>
              </a:rPr>
              <a:t>）</a:t>
            </a:r>
            <a:r>
              <a:rPr lang="en-US" altLang="zh-CN" i="0" dirty="0">
                <a:solidFill>
                  <a:srgbClr val="4D4D4D"/>
                </a:solidFill>
                <a:effectLst/>
              </a:rPr>
              <a:t>begin</a:t>
            </a:r>
            <a:r>
              <a:rPr lang="zh-CN" altLang="en-US" i="0" dirty="0">
                <a:solidFill>
                  <a:srgbClr val="4D4D4D"/>
                </a:solidFill>
                <a:effectLst/>
              </a:rPr>
              <a:t>向每个</a:t>
            </a:r>
            <a:r>
              <a:rPr lang="zh-CN" altLang="en-US" dirty="0">
                <a:solidFill>
                  <a:srgbClr val="4D4D4D"/>
                </a:solidFill>
              </a:rPr>
              <a:t>机构</a:t>
            </a:r>
            <a:r>
              <a:rPr lang="zh-CN" altLang="en-US" i="0" dirty="0">
                <a:solidFill>
                  <a:srgbClr val="4D4D4D"/>
                </a:solidFill>
                <a:effectLst/>
              </a:rPr>
              <a:t>连一条流量为</a:t>
            </a:r>
            <a:r>
              <a:rPr lang="en-US" altLang="zh-CN" i="0" dirty="0" err="1">
                <a:solidFill>
                  <a:srgbClr val="4D4D4D"/>
                </a:solidFill>
                <a:effectLst/>
              </a:rPr>
              <a:t>ri</a:t>
            </a:r>
            <a:r>
              <a:rPr lang="zh-CN" altLang="en-US" i="0" dirty="0">
                <a:solidFill>
                  <a:srgbClr val="4D4D4D"/>
                </a:solidFill>
                <a:effectLst/>
              </a:rPr>
              <a:t>的边，表示这个</a:t>
            </a:r>
            <a:r>
              <a:rPr lang="zh-CN" altLang="en-US" dirty="0">
                <a:solidFill>
                  <a:srgbClr val="4D4D4D"/>
                </a:solidFill>
              </a:rPr>
              <a:t>机构</a:t>
            </a:r>
            <a:r>
              <a:rPr lang="zh-CN" altLang="en-US" i="0" dirty="0">
                <a:solidFill>
                  <a:srgbClr val="4D4D4D"/>
                </a:solidFill>
                <a:effectLst/>
              </a:rPr>
              <a:t>有</a:t>
            </a:r>
            <a:r>
              <a:rPr lang="en-US" altLang="zh-CN" i="0" dirty="0" err="1">
                <a:solidFill>
                  <a:srgbClr val="4D4D4D"/>
                </a:solidFill>
                <a:effectLst/>
              </a:rPr>
              <a:t>ri</a:t>
            </a:r>
            <a:r>
              <a:rPr lang="zh-CN" altLang="en-US" i="0" dirty="0">
                <a:solidFill>
                  <a:srgbClr val="4D4D4D"/>
                </a:solidFill>
                <a:effectLst/>
              </a:rPr>
              <a:t>个人。</a:t>
            </a:r>
            <a:endParaRPr lang="en-US" altLang="zh-CN" i="0" dirty="0">
              <a:solidFill>
                <a:srgbClr val="4D4D4D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i="0" dirty="0">
                <a:solidFill>
                  <a:srgbClr val="4D4D4D"/>
                </a:solidFill>
                <a:effectLst/>
              </a:rPr>
              <a:t>（</a:t>
            </a:r>
            <a:r>
              <a:rPr lang="en-US" altLang="zh-CN" i="0" dirty="0">
                <a:solidFill>
                  <a:srgbClr val="4D4D4D"/>
                </a:solidFill>
                <a:effectLst/>
              </a:rPr>
              <a:t>3</a:t>
            </a:r>
            <a:r>
              <a:rPr lang="zh-CN" altLang="en-US" i="0" dirty="0">
                <a:solidFill>
                  <a:srgbClr val="4D4D4D"/>
                </a:solidFill>
                <a:effectLst/>
              </a:rPr>
              <a:t>）每个</a:t>
            </a:r>
            <a:r>
              <a:rPr lang="zh-CN" altLang="en-US" dirty="0">
                <a:solidFill>
                  <a:srgbClr val="4D4D4D"/>
                </a:solidFill>
              </a:rPr>
              <a:t>机构</a:t>
            </a:r>
            <a:r>
              <a:rPr lang="zh-CN" altLang="en-US" i="0" dirty="0">
                <a:solidFill>
                  <a:srgbClr val="4D4D4D"/>
                </a:solidFill>
                <a:effectLst/>
              </a:rPr>
              <a:t>向每个餐桌建一条流量为</a:t>
            </a:r>
            <a:r>
              <a:rPr lang="en-US" altLang="zh-CN" i="0" dirty="0">
                <a:solidFill>
                  <a:srgbClr val="4D4D4D"/>
                </a:solidFill>
                <a:effectLst/>
              </a:rPr>
              <a:t>1</a:t>
            </a:r>
            <a:r>
              <a:rPr lang="zh-CN" altLang="en-US" i="0" dirty="0">
                <a:solidFill>
                  <a:srgbClr val="4D4D4D"/>
                </a:solidFill>
                <a:effectLst/>
              </a:rPr>
              <a:t>的边，表示同一个单位中，去同一张餐桌的代表只有</a:t>
            </a:r>
            <a:r>
              <a:rPr lang="en-US" altLang="zh-CN" i="0" dirty="0">
                <a:solidFill>
                  <a:srgbClr val="4D4D4D"/>
                </a:solidFill>
                <a:effectLst/>
              </a:rPr>
              <a:t>1</a:t>
            </a:r>
            <a:r>
              <a:rPr lang="zh-CN" altLang="en-US" i="0" dirty="0">
                <a:solidFill>
                  <a:srgbClr val="4D4D4D"/>
                </a:solidFill>
                <a:effectLst/>
              </a:rPr>
              <a:t>个。</a:t>
            </a:r>
            <a:endParaRPr lang="en-US" altLang="zh-CN" i="0" dirty="0">
              <a:solidFill>
                <a:srgbClr val="4D4D4D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i="0" dirty="0">
                <a:solidFill>
                  <a:srgbClr val="4D4D4D"/>
                </a:solidFill>
                <a:effectLst/>
              </a:rPr>
              <a:t>（</a:t>
            </a:r>
            <a:r>
              <a:rPr lang="en-US" altLang="zh-CN" i="0" dirty="0">
                <a:solidFill>
                  <a:srgbClr val="4D4D4D"/>
                </a:solidFill>
                <a:effectLst/>
              </a:rPr>
              <a:t>4</a:t>
            </a:r>
            <a:r>
              <a:rPr lang="zh-CN" altLang="en-US" i="0" dirty="0">
                <a:solidFill>
                  <a:srgbClr val="4D4D4D"/>
                </a:solidFill>
                <a:effectLst/>
              </a:rPr>
              <a:t>）每个餐桌向</a:t>
            </a:r>
            <a:r>
              <a:rPr lang="en-US" altLang="zh-CN" i="0" dirty="0">
                <a:solidFill>
                  <a:srgbClr val="4D4D4D"/>
                </a:solidFill>
                <a:effectLst/>
              </a:rPr>
              <a:t>end</a:t>
            </a:r>
            <a:r>
              <a:rPr lang="zh-CN" altLang="en-US" i="0" dirty="0">
                <a:solidFill>
                  <a:srgbClr val="4D4D4D"/>
                </a:solidFill>
                <a:effectLst/>
              </a:rPr>
              <a:t>间一条流量为</a:t>
            </a:r>
            <a:r>
              <a:rPr lang="en-US" altLang="zh-CN" i="0" dirty="0">
                <a:solidFill>
                  <a:srgbClr val="4D4D4D"/>
                </a:solidFill>
                <a:effectLst/>
              </a:rPr>
              <a:t>ci</a:t>
            </a:r>
            <a:r>
              <a:rPr lang="zh-CN" altLang="en-US" i="0" dirty="0">
                <a:solidFill>
                  <a:srgbClr val="4D4D4D"/>
                </a:solidFill>
                <a:effectLst/>
              </a:rPr>
              <a:t>的边，表示这张餐桌可以坐</a:t>
            </a:r>
            <a:r>
              <a:rPr lang="en-US" altLang="zh-CN" i="0" dirty="0">
                <a:solidFill>
                  <a:srgbClr val="4D4D4D"/>
                </a:solidFill>
                <a:effectLst/>
              </a:rPr>
              <a:t>ci</a:t>
            </a:r>
            <a:r>
              <a:rPr lang="zh-CN" altLang="en-US" i="0" dirty="0">
                <a:solidFill>
                  <a:srgbClr val="4D4D4D"/>
                </a:solidFill>
                <a:effectLst/>
              </a:rPr>
              <a:t>个人。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6697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468E27-2439-4100-B25F-BAECD7927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96" y="0"/>
            <a:ext cx="8907331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B5A84C7-A9C4-413B-9D3A-DBDD6EAFD480}"/>
              </a:ext>
            </a:extLst>
          </p:cNvPr>
          <p:cNvSpPr txBox="1"/>
          <p:nvPr/>
        </p:nvSpPr>
        <p:spPr>
          <a:xfrm>
            <a:off x="7296346" y="180585"/>
            <a:ext cx="434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学过什么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D35550B-7B1A-41A1-AC27-A4F7A78DDB72}"/>
              </a:ext>
            </a:extLst>
          </p:cNvPr>
          <p:cNvCxnSpPr>
            <a:cxnSpLocks/>
          </p:cNvCxnSpPr>
          <p:nvPr/>
        </p:nvCxnSpPr>
        <p:spPr>
          <a:xfrm>
            <a:off x="8614610" y="914399"/>
            <a:ext cx="302233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780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B47C7F6-7E1A-4516-A41F-758254069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26"/>
            <a:ext cx="12192000" cy="67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97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slíḍe">
            <a:extLst>
              <a:ext uri="{FF2B5EF4-FFF2-40B4-BE49-F238E27FC236}">
                <a16:creationId xmlns:a16="http://schemas.microsoft.com/office/drawing/2014/main" id="{1289FDB2-EEEF-4A00-88FD-E630360AADFC}"/>
              </a:ext>
            </a:extLst>
          </p:cNvPr>
          <p:cNvSpPr/>
          <p:nvPr/>
        </p:nvSpPr>
        <p:spPr bwMode="auto">
          <a:xfrm>
            <a:off x="3017520" y="2038191"/>
            <a:ext cx="6156960" cy="101600"/>
          </a:xfrm>
          <a:prstGeom prst="roundRect">
            <a:avLst>
              <a:gd name="adj" fmla="val 50000"/>
            </a:avLst>
          </a:prstGeom>
          <a:solidFill>
            <a:srgbClr val="01458E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îṥḻîďè">
            <a:extLst>
              <a:ext uri="{FF2B5EF4-FFF2-40B4-BE49-F238E27FC236}">
                <a16:creationId xmlns:a16="http://schemas.microsoft.com/office/drawing/2014/main" id="{1696916F-826D-4C58-904F-9AFD218C7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098" y="886255"/>
            <a:ext cx="34798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88595A-B40C-4486-9728-F427FE906C18}"/>
              </a:ext>
            </a:extLst>
          </p:cNvPr>
          <p:cNvSpPr/>
          <p:nvPr/>
        </p:nvSpPr>
        <p:spPr bwMode="auto">
          <a:xfrm>
            <a:off x="3643312" y="2786073"/>
            <a:ext cx="652462" cy="455611"/>
          </a:xfrm>
          <a:prstGeom prst="rect">
            <a:avLst/>
          </a:prstGeom>
          <a:solidFill>
            <a:schemeClr val="tx1">
              <a:alpha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1AACC1-A1E7-4552-85B1-FE60A7ADBCE0}"/>
              </a:ext>
            </a:extLst>
          </p:cNvPr>
          <p:cNvSpPr/>
          <p:nvPr/>
        </p:nvSpPr>
        <p:spPr bwMode="auto">
          <a:xfrm>
            <a:off x="3551237" y="2716223"/>
            <a:ext cx="652462" cy="455611"/>
          </a:xfrm>
          <a:prstGeom prst="rect">
            <a:avLst/>
          </a:prstGeom>
          <a:solidFill>
            <a:srgbClr val="01458E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3FDCFB5-1C89-43E4-A481-FC285D582566}"/>
              </a:ext>
            </a:extLst>
          </p:cNvPr>
          <p:cNvSpPr txBox="1"/>
          <p:nvPr/>
        </p:nvSpPr>
        <p:spPr bwMode="auto">
          <a:xfrm>
            <a:off x="4943718" y="2652758"/>
            <a:ext cx="4057117" cy="553997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sz="3000" dirty="0">
                <a:latin typeface="Arial" panose="020B0604020202020204" pitchFamily="34" charset="0"/>
                <a:sym typeface="Arial" panose="020B0604020202020204" pitchFamily="34" charset="0"/>
              </a:rPr>
              <a:t>大家存在的问题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6C63A5D-F0B3-4FAD-8BF6-5B5A496D70B7}"/>
              </a:ext>
            </a:extLst>
          </p:cNvPr>
          <p:cNvSpPr/>
          <p:nvPr/>
        </p:nvSpPr>
        <p:spPr bwMode="auto">
          <a:xfrm>
            <a:off x="3643312" y="3595698"/>
            <a:ext cx="652462" cy="455612"/>
          </a:xfrm>
          <a:prstGeom prst="rect">
            <a:avLst/>
          </a:prstGeom>
          <a:solidFill>
            <a:schemeClr val="tx1">
              <a:alpha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E8864BB-22F0-48FA-85D1-B234F97D7237}"/>
              </a:ext>
            </a:extLst>
          </p:cNvPr>
          <p:cNvSpPr/>
          <p:nvPr/>
        </p:nvSpPr>
        <p:spPr bwMode="auto">
          <a:xfrm>
            <a:off x="3551237" y="3525848"/>
            <a:ext cx="652462" cy="455612"/>
          </a:xfrm>
          <a:prstGeom prst="rect">
            <a:avLst/>
          </a:prstGeom>
          <a:solidFill>
            <a:srgbClr val="01458E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二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4443468-B4E6-41BD-B654-433B7527C227}"/>
              </a:ext>
            </a:extLst>
          </p:cNvPr>
          <p:cNvSpPr txBox="1"/>
          <p:nvPr/>
        </p:nvSpPr>
        <p:spPr bwMode="auto">
          <a:xfrm>
            <a:off x="4943718" y="3481472"/>
            <a:ext cx="4057117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sz="3000" dirty="0">
                <a:latin typeface="Arial" panose="020B0604020202020204" pitchFamily="34" charset="0"/>
                <a:sym typeface="Arial" panose="020B0604020202020204" pitchFamily="34" charset="0"/>
              </a:rPr>
              <a:t>课程重难点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D9C889-9893-4E7B-A5F3-98D2C044B625}"/>
              </a:ext>
            </a:extLst>
          </p:cNvPr>
          <p:cNvSpPr/>
          <p:nvPr/>
        </p:nvSpPr>
        <p:spPr bwMode="auto">
          <a:xfrm>
            <a:off x="3643312" y="4449773"/>
            <a:ext cx="652462" cy="457200"/>
          </a:xfrm>
          <a:prstGeom prst="rect">
            <a:avLst/>
          </a:prstGeom>
          <a:solidFill>
            <a:schemeClr val="tx1">
              <a:alpha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203B3A8-8C32-48B2-895D-DD644E4A9B5D}"/>
              </a:ext>
            </a:extLst>
          </p:cNvPr>
          <p:cNvSpPr/>
          <p:nvPr/>
        </p:nvSpPr>
        <p:spPr bwMode="auto">
          <a:xfrm>
            <a:off x="3551237" y="4379923"/>
            <a:ext cx="652462" cy="457200"/>
          </a:xfrm>
          <a:prstGeom prst="rect">
            <a:avLst/>
          </a:prstGeom>
          <a:solidFill>
            <a:srgbClr val="01458E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7ECC89B-C6BF-40AE-BBBB-5BEE04508E85}"/>
              </a:ext>
            </a:extLst>
          </p:cNvPr>
          <p:cNvSpPr txBox="1"/>
          <p:nvPr/>
        </p:nvSpPr>
        <p:spPr bwMode="auto">
          <a:xfrm>
            <a:off x="4943719" y="4334680"/>
            <a:ext cx="4057116" cy="553997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sz="3000" dirty="0">
                <a:latin typeface="Arial" panose="020B0604020202020204" pitchFamily="34" charset="0"/>
                <a:sym typeface="Arial" panose="020B0604020202020204" pitchFamily="34" charset="0"/>
              </a:rPr>
              <a:t>考试形式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B4EFB76-A028-4047-84E8-FE7DA94F3FDD}"/>
              </a:ext>
            </a:extLst>
          </p:cNvPr>
          <p:cNvSpPr/>
          <p:nvPr/>
        </p:nvSpPr>
        <p:spPr bwMode="auto">
          <a:xfrm>
            <a:off x="3657599" y="5303848"/>
            <a:ext cx="652463" cy="457200"/>
          </a:xfrm>
          <a:prstGeom prst="rect">
            <a:avLst/>
          </a:prstGeom>
          <a:solidFill>
            <a:schemeClr val="tx1">
              <a:alpha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9A095B-C16F-4E08-9C8F-8D84FD896913}"/>
              </a:ext>
            </a:extLst>
          </p:cNvPr>
          <p:cNvSpPr/>
          <p:nvPr/>
        </p:nvSpPr>
        <p:spPr bwMode="auto">
          <a:xfrm>
            <a:off x="3575049" y="5233998"/>
            <a:ext cx="652463" cy="457200"/>
          </a:xfrm>
          <a:prstGeom prst="rect">
            <a:avLst/>
          </a:prstGeom>
          <a:solidFill>
            <a:srgbClr val="01458E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7B7547-CC2A-4416-92EF-218F9B5EAC3D}"/>
              </a:ext>
            </a:extLst>
          </p:cNvPr>
          <p:cNvSpPr txBox="1"/>
          <p:nvPr/>
        </p:nvSpPr>
        <p:spPr bwMode="auto">
          <a:xfrm>
            <a:off x="4985283" y="5161438"/>
            <a:ext cx="4057116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sz="3000" dirty="0">
                <a:latin typeface="Arial" panose="020B0604020202020204" pitchFamily="34" charset="0"/>
                <a:sym typeface="Arial" panose="020B0604020202020204" pitchFamily="34" charset="0"/>
              </a:rPr>
              <a:t>复习方法</a:t>
            </a:r>
          </a:p>
        </p:txBody>
      </p:sp>
    </p:spTree>
    <p:extLst>
      <p:ext uri="{BB962C8B-B14F-4D97-AF65-F5344CB8AC3E}">
        <p14:creationId xmlns:p14="http://schemas.microsoft.com/office/powerpoint/2010/main" val="265092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D4250A1-CBE3-4004-90BB-4147C19FDB4F}"/>
              </a:ext>
            </a:extLst>
          </p:cNvPr>
          <p:cNvSpPr txBox="1"/>
          <p:nvPr/>
        </p:nvSpPr>
        <p:spPr>
          <a:xfrm>
            <a:off x="5553223" y="1984140"/>
            <a:ext cx="1085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32380E-674C-4EDF-952F-5F2D910D4DD6}"/>
              </a:ext>
            </a:extLst>
          </p:cNvPr>
          <p:cNvSpPr txBox="1"/>
          <p:nvPr/>
        </p:nvSpPr>
        <p:spPr>
          <a:xfrm>
            <a:off x="4772566" y="366124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复习方法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5034A48-E3E8-4DF1-AFB4-5183C5CD8615}"/>
              </a:ext>
            </a:extLst>
          </p:cNvPr>
          <p:cNvCxnSpPr>
            <a:cxnSpLocks/>
          </p:cNvCxnSpPr>
          <p:nvPr/>
        </p:nvCxnSpPr>
        <p:spPr>
          <a:xfrm flipH="1">
            <a:off x="2981590" y="3252432"/>
            <a:ext cx="622882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891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4895D9-D518-4A3E-8644-2A7452D7D6AF}"/>
              </a:ext>
            </a:extLst>
          </p:cNvPr>
          <p:cNvSpPr txBox="1"/>
          <p:nvPr/>
        </p:nvSpPr>
        <p:spPr>
          <a:xfrm>
            <a:off x="7296346" y="180585"/>
            <a:ext cx="434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复习方法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8A796F8-1CAC-4B7C-89BE-32D271A14A43}"/>
              </a:ext>
            </a:extLst>
          </p:cNvPr>
          <p:cNvCxnSpPr>
            <a:cxnSpLocks/>
          </p:cNvCxnSpPr>
          <p:nvPr/>
        </p:nvCxnSpPr>
        <p:spPr>
          <a:xfrm>
            <a:off x="8614610" y="914399"/>
            <a:ext cx="302233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0314803-8350-4097-A225-8A4C65D23320}"/>
              </a:ext>
            </a:extLst>
          </p:cNvPr>
          <p:cNvSpPr txBox="1"/>
          <p:nvPr/>
        </p:nvSpPr>
        <p:spPr>
          <a:xfrm>
            <a:off x="1936240" y="1329709"/>
            <a:ext cx="8189536" cy="461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i="0" dirty="0">
                <a:effectLst/>
              </a:rPr>
              <a:t>考前：</a:t>
            </a:r>
            <a:endParaRPr lang="en-US" altLang="zh-CN" b="1" i="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i="0" dirty="0">
                <a:solidFill>
                  <a:srgbClr val="4D4D4D"/>
                </a:solidFill>
                <a:effectLst/>
              </a:rPr>
              <a:t>（</a:t>
            </a:r>
            <a:r>
              <a:rPr lang="en-US" altLang="zh-CN" i="0" dirty="0">
                <a:solidFill>
                  <a:srgbClr val="4D4D4D"/>
                </a:solidFill>
                <a:effectLst/>
              </a:rPr>
              <a:t>1</a:t>
            </a:r>
            <a:r>
              <a:rPr lang="zh-CN" altLang="en-US" i="0" dirty="0">
                <a:solidFill>
                  <a:srgbClr val="4D4D4D"/>
                </a:solidFill>
                <a:effectLst/>
              </a:rPr>
              <a:t>）先通览一遍历年卷，了解可能会考什么；</a:t>
            </a:r>
            <a:endParaRPr lang="en-US" altLang="zh-CN" i="0" dirty="0">
              <a:solidFill>
                <a:srgbClr val="4D4D4D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i="0" dirty="0">
                <a:solidFill>
                  <a:srgbClr val="4D4D4D"/>
                </a:solidFill>
                <a:effectLst/>
              </a:rPr>
              <a:t>（</a:t>
            </a:r>
            <a:r>
              <a:rPr lang="en-US" altLang="zh-CN" dirty="0">
                <a:solidFill>
                  <a:srgbClr val="4D4D4D"/>
                </a:solidFill>
              </a:rPr>
              <a:t>2</a:t>
            </a:r>
            <a:r>
              <a:rPr lang="zh-CN" altLang="en-US" i="0" dirty="0">
                <a:solidFill>
                  <a:srgbClr val="4D4D4D"/>
                </a:solidFill>
                <a:effectLst/>
              </a:rPr>
              <a:t>）过一遍课本</a:t>
            </a:r>
            <a:r>
              <a:rPr lang="en-US" altLang="zh-CN" i="0" dirty="0">
                <a:solidFill>
                  <a:srgbClr val="4D4D4D"/>
                </a:solidFill>
                <a:effectLst/>
              </a:rPr>
              <a:t>/PPT</a:t>
            </a:r>
            <a:r>
              <a:rPr lang="zh-CN" altLang="en-US" i="0" dirty="0">
                <a:solidFill>
                  <a:srgbClr val="4D4D4D"/>
                </a:solidFill>
                <a:effectLst/>
              </a:rPr>
              <a:t>和作业题，准备</a:t>
            </a:r>
            <a:r>
              <a:rPr lang="en-US" altLang="zh-CN" b="1" i="0" dirty="0">
                <a:solidFill>
                  <a:srgbClr val="FF0000"/>
                </a:solidFill>
                <a:effectLst/>
              </a:rPr>
              <a:t>A4</a:t>
            </a:r>
            <a:r>
              <a:rPr lang="zh-CN" altLang="en-US" b="1" i="0" dirty="0">
                <a:solidFill>
                  <a:srgbClr val="FF0000"/>
                </a:solidFill>
                <a:effectLst/>
              </a:rPr>
              <a:t>纸</a:t>
            </a:r>
            <a:r>
              <a:rPr lang="zh-CN" altLang="en-US" i="0" dirty="0">
                <a:solidFill>
                  <a:srgbClr val="4D4D4D"/>
                </a:solidFill>
                <a:effectLst/>
              </a:rPr>
              <a:t>；</a:t>
            </a:r>
            <a:endParaRPr lang="en-US" altLang="zh-CN" i="0" dirty="0">
              <a:solidFill>
                <a:srgbClr val="4D4D4D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CN" i="0" dirty="0">
                <a:solidFill>
                  <a:srgbClr val="4D4D4D"/>
                </a:solidFill>
                <a:effectLst/>
              </a:rPr>
              <a:t>       e.g.</a:t>
            </a:r>
            <a:r>
              <a:rPr lang="zh-CN" altLang="en-US" i="0" dirty="0">
                <a:solidFill>
                  <a:srgbClr val="4D4D4D"/>
                </a:solidFill>
                <a:effectLst/>
              </a:rPr>
              <a:t>贪婪算法：</a:t>
            </a:r>
            <a:endParaRPr lang="en-US" altLang="zh-CN" i="0" dirty="0">
              <a:solidFill>
                <a:srgbClr val="4D4D4D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D4D4D"/>
                </a:solidFill>
              </a:rPr>
              <a:t>	</a:t>
            </a:r>
            <a:r>
              <a:rPr lang="zh-CN" altLang="en-US" dirty="0">
                <a:solidFill>
                  <a:srgbClr val="4D4D4D"/>
                </a:solidFill>
              </a:rPr>
              <a:t>有可能是自己设计算法，也有可能是运行</a:t>
            </a:r>
            <a:r>
              <a:rPr lang="en-US" altLang="zh-CN" dirty="0">
                <a:solidFill>
                  <a:srgbClr val="4D4D4D"/>
                </a:solidFill>
              </a:rPr>
              <a:t>Prim</a:t>
            </a:r>
            <a:r>
              <a:rPr lang="zh-CN" altLang="en-US" dirty="0">
                <a:solidFill>
                  <a:srgbClr val="4D4D4D"/>
                </a:solidFill>
              </a:rPr>
              <a:t>，</a:t>
            </a:r>
            <a:r>
              <a:rPr lang="en-US" altLang="zh-CN" dirty="0">
                <a:solidFill>
                  <a:srgbClr val="4D4D4D"/>
                </a:solidFill>
              </a:rPr>
              <a:t>Dijkstra</a:t>
            </a:r>
            <a:r>
              <a:rPr lang="zh-CN" altLang="en-US" dirty="0">
                <a:solidFill>
                  <a:srgbClr val="4D4D4D"/>
                </a:solidFill>
              </a:rPr>
              <a:t>。</a:t>
            </a:r>
            <a:endParaRPr lang="en-US" altLang="zh-CN" i="0" dirty="0">
              <a:solidFill>
                <a:srgbClr val="4D4D4D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D4D4D"/>
                </a:solidFill>
              </a:rPr>
              <a:t>（</a:t>
            </a:r>
            <a:r>
              <a:rPr lang="en-US" altLang="zh-CN" dirty="0">
                <a:solidFill>
                  <a:srgbClr val="4D4D4D"/>
                </a:solidFill>
              </a:rPr>
              <a:t>3</a:t>
            </a:r>
            <a:r>
              <a:rPr lang="zh-CN" altLang="en-US" dirty="0">
                <a:solidFill>
                  <a:srgbClr val="4D4D4D"/>
                </a:solidFill>
              </a:rPr>
              <a:t>）做做历年卷和</a:t>
            </a:r>
            <a:r>
              <a:rPr lang="en-US" altLang="zh-CN" dirty="0" err="1">
                <a:solidFill>
                  <a:srgbClr val="4D4D4D"/>
                </a:solidFill>
              </a:rPr>
              <a:t>Leetcode</a:t>
            </a:r>
            <a:r>
              <a:rPr lang="zh-CN" altLang="en-US" dirty="0">
                <a:solidFill>
                  <a:srgbClr val="4D4D4D"/>
                </a:solidFill>
              </a:rPr>
              <a:t>练手：</a:t>
            </a:r>
            <a:endParaRPr lang="en-US" altLang="zh-CN" dirty="0">
              <a:solidFill>
                <a:srgbClr val="4D4D4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D4D4D"/>
                </a:solidFill>
              </a:rPr>
              <a:t>	</a:t>
            </a:r>
            <a:r>
              <a:rPr lang="zh-CN" altLang="en-US" dirty="0">
                <a:solidFill>
                  <a:srgbClr val="4D4D4D"/>
                </a:solidFill>
              </a:rPr>
              <a:t>动态规划，贪婪，回溯、分支界限，二分图最大匹配的解题思路。</a:t>
            </a:r>
            <a:endParaRPr lang="en-US" altLang="zh-CN" dirty="0">
              <a:solidFill>
                <a:srgbClr val="4D4D4D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4D4D4D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/>
              <a:t>考试中</a:t>
            </a:r>
            <a:r>
              <a:rPr lang="zh-CN" altLang="en-US" b="1" i="0" dirty="0">
                <a:effectLst/>
              </a:rPr>
              <a:t>：</a:t>
            </a:r>
            <a:endParaRPr lang="en-US" altLang="zh-CN" b="1" i="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D4D4D"/>
                </a:solidFill>
              </a:rPr>
              <a:t>      如果遇到了比较困难的题目，尝试上面提到的几种算法，有没有能套上去的，如果还是没有很好的思路，也可以考虑蛮力法，一定不要空下一整个题。</a:t>
            </a:r>
            <a:endParaRPr lang="en-US" altLang="zh-CN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575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B5A84C7-A9C4-413B-9D3A-DBDD6EAFD480}"/>
              </a:ext>
            </a:extLst>
          </p:cNvPr>
          <p:cNvSpPr txBox="1"/>
          <p:nvPr/>
        </p:nvSpPr>
        <p:spPr>
          <a:xfrm>
            <a:off x="7296346" y="180585"/>
            <a:ext cx="434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A4</a:t>
            </a:r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纸</a:t>
            </a:r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!!!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D35550B-7B1A-41A1-AC27-A4F7A78DDB72}"/>
              </a:ext>
            </a:extLst>
          </p:cNvPr>
          <p:cNvCxnSpPr>
            <a:cxnSpLocks/>
          </p:cNvCxnSpPr>
          <p:nvPr/>
        </p:nvCxnSpPr>
        <p:spPr>
          <a:xfrm>
            <a:off x="8614610" y="914399"/>
            <a:ext cx="302233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DDB8360-3FF8-4DB6-8852-0C834FAB54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3" t="9069" r="2633" b="3325"/>
          <a:stretch/>
        </p:blipFill>
        <p:spPr>
          <a:xfrm rot="5400000">
            <a:off x="3846410" y="1435197"/>
            <a:ext cx="6245148" cy="43822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9D48E1-F479-4890-AB1B-92ECF0F01E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t="6686" r="1580" b="3509"/>
          <a:stretch/>
        </p:blipFill>
        <p:spPr>
          <a:xfrm rot="5400000">
            <a:off x="-515015" y="1456026"/>
            <a:ext cx="6245148" cy="434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1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6CE3BCC-850B-4621-82EF-592FA28AA074}"/>
              </a:ext>
            </a:extLst>
          </p:cNvPr>
          <p:cNvSpPr txBox="1"/>
          <p:nvPr/>
        </p:nvSpPr>
        <p:spPr>
          <a:xfrm>
            <a:off x="3195287" y="1753118"/>
            <a:ext cx="58014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祝大家考试顺利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6A8FCC-0949-4355-8E49-9518D5DE0AFB}"/>
              </a:ext>
            </a:extLst>
          </p:cNvPr>
          <p:cNvSpPr/>
          <p:nvPr/>
        </p:nvSpPr>
        <p:spPr>
          <a:xfrm>
            <a:off x="1833464" y="3733523"/>
            <a:ext cx="8525072" cy="122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张润民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2021.12.18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5">
            <a:extLst>
              <a:ext uri="{FF2B5EF4-FFF2-40B4-BE49-F238E27FC236}">
                <a16:creationId xmlns:a16="http://schemas.microsoft.com/office/drawing/2014/main" id="{31E6AC81-D3BF-424E-AE3F-65AB2691793B}"/>
              </a:ext>
            </a:extLst>
          </p:cNvPr>
          <p:cNvCxnSpPr>
            <a:cxnSpLocks/>
          </p:cNvCxnSpPr>
          <p:nvPr/>
        </p:nvCxnSpPr>
        <p:spPr bwMode="auto">
          <a:xfrm>
            <a:off x="2531604" y="3124477"/>
            <a:ext cx="7128792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cxnSp>
    </p:spTree>
    <p:extLst>
      <p:ext uri="{BB962C8B-B14F-4D97-AF65-F5344CB8AC3E}">
        <p14:creationId xmlns:p14="http://schemas.microsoft.com/office/powerpoint/2010/main" val="2255405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D4250A1-CBE3-4004-90BB-4147C19FDB4F}"/>
              </a:ext>
            </a:extLst>
          </p:cNvPr>
          <p:cNvSpPr txBox="1"/>
          <p:nvPr/>
        </p:nvSpPr>
        <p:spPr>
          <a:xfrm>
            <a:off x="5553223" y="1984140"/>
            <a:ext cx="1085554" cy="1015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32380E-674C-4EDF-952F-5F2D910D4DD6}"/>
              </a:ext>
            </a:extLst>
          </p:cNvPr>
          <p:cNvSpPr txBox="1"/>
          <p:nvPr/>
        </p:nvSpPr>
        <p:spPr>
          <a:xfrm>
            <a:off x="3849233" y="3661242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大家存在的问题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5034A48-E3E8-4DF1-AFB4-5183C5CD8615}"/>
              </a:ext>
            </a:extLst>
          </p:cNvPr>
          <p:cNvCxnSpPr>
            <a:cxnSpLocks/>
          </p:cNvCxnSpPr>
          <p:nvPr/>
        </p:nvCxnSpPr>
        <p:spPr>
          <a:xfrm flipH="1">
            <a:off x="2981590" y="3252432"/>
            <a:ext cx="622882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146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4895D9-D518-4A3E-8644-2A7452D7D6AF}"/>
              </a:ext>
            </a:extLst>
          </p:cNvPr>
          <p:cNvSpPr txBox="1"/>
          <p:nvPr/>
        </p:nvSpPr>
        <p:spPr>
          <a:xfrm>
            <a:off x="7296346" y="180585"/>
            <a:ext cx="434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大家存在的问题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8A796F8-1CAC-4B7C-89BE-32D271A14A43}"/>
              </a:ext>
            </a:extLst>
          </p:cNvPr>
          <p:cNvCxnSpPr>
            <a:cxnSpLocks/>
          </p:cNvCxnSpPr>
          <p:nvPr/>
        </p:nvCxnSpPr>
        <p:spPr>
          <a:xfrm>
            <a:off x="8614610" y="914399"/>
            <a:ext cx="302233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47FFAD59-C7B2-4C4C-9F6B-7EC10417662E}"/>
              </a:ext>
            </a:extLst>
          </p:cNvPr>
          <p:cNvSpPr txBox="1"/>
          <p:nvPr/>
        </p:nvSpPr>
        <p:spPr>
          <a:xfrm>
            <a:off x="2182909" y="2144520"/>
            <a:ext cx="7826181" cy="2243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1.</a:t>
            </a:r>
            <a:r>
              <a:rPr lang="zh-CN" altLang="en-US" sz="2400" dirty="0"/>
              <a:t>课程重难点，感觉算法学的东西很杂，每章关联性不大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2.</a:t>
            </a:r>
            <a:r>
              <a:rPr lang="zh-CN" altLang="en-US" sz="2400" dirty="0"/>
              <a:t>参考资料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3.</a:t>
            </a:r>
            <a:r>
              <a:rPr lang="zh-CN" altLang="en-US" sz="2400" dirty="0"/>
              <a:t>复习方法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4.</a:t>
            </a:r>
            <a:r>
              <a:rPr lang="zh-CN" altLang="en-US" sz="2400" dirty="0"/>
              <a:t>考试内容、形式、历年卷</a:t>
            </a:r>
          </a:p>
        </p:txBody>
      </p:sp>
    </p:spTree>
    <p:extLst>
      <p:ext uri="{BB962C8B-B14F-4D97-AF65-F5344CB8AC3E}">
        <p14:creationId xmlns:p14="http://schemas.microsoft.com/office/powerpoint/2010/main" val="1934204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D4250A1-CBE3-4004-90BB-4147C19FDB4F}"/>
              </a:ext>
            </a:extLst>
          </p:cNvPr>
          <p:cNvSpPr txBox="1"/>
          <p:nvPr/>
        </p:nvSpPr>
        <p:spPr>
          <a:xfrm>
            <a:off x="5553223" y="1993567"/>
            <a:ext cx="1085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32380E-674C-4EDF-952F-5F2D910D4DD6}"/>
              </a:ext>
            </a:extLst>
          </p:cNvPr>
          <p:cNvSpPr txBox="1"/>
          <p:nvPr/>
        </p:nvSpPr>
        <p:spPr>
          <a:xfrm>
            <a:off x="4464789" y="366124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课程重难点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5034A48-E3E8-4DF1-AFB4-5183C5CD8615}"/>
              </a:ext>
            </a:extLst>
          </p:cNvPr>
          <p:cNvCxnSpPr>
            <a:cxnSpLocks/>
          </p:cNvCxnSpPr>
          <p:nvPr/>
        </p:nvCxnSpPr>
        <p:spPr>
          <a:xfrm flipH="1">
            <a:off x="2981590" y="3252432"/>
            <a:ext cx="622882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129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468E27-2439-4100-B25F-BAECD7927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96" y="0"/>
            <a:ext cx="8907331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B5A84C7-A9C4-413B-9D3A-DBDD6EAFD480}"/>
              </a:ext>
            </a:extLst>
          </p:cNvPr>
          <p:cNvSpPr txBox="1"/>
          <p:nvPr/>
        </p:nvSpPr>
        <p:spPr>
          <a:xfrm>
            <a:off x="7296346" y="180585"/>
            <a:ext cx="434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学过什么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D35550B-7B1A-41A1-AC27-A4F7A78DDB72}"/>
              </a:ext>
            </a:extLst>
          </p:cNvPr>
          <p:cNvCxnSpPr>
            <a:cxnSpLocks/>
          </p:cNvCxnSpPr>
          <p:nvPr/>
        </p:nvCxnSpPr>
        <p:spPr>
          <a:xfrm>
            <a:off x="8614610" y="914399"/>
            <a:ext cx="302233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360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B47C7F6-7E1A-4516-A41F-758254069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26"/>
            <a:ext cx="12192000" cy="67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87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4895D9-D518-4A3E-8644-2A7452D7D6AF}"/>
              </a:ext>
            </a:extLst>
          </p:cNvPr>
          <p:cNvSpPr txBox="1"/>
          <p:nvPr/>
        </p:nvSpPr>
        <p:spPr>
          <a:xfrm>
            <a:off x="7296346" y="180585"/>
            <a:ext cx="434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哪些是重点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8A796F8-1CAC-4B7C-89BE-32D271A14A43}"/>
              </a:ext>
            </a:extLst>
          </p:cNvPr>
          <p:cNvCxnSpPr>
            <a:cxnSpLocks/>
          </p:cNvCxnSpPr>
          <p:nvPr/>
        </p:nvCxnSpPr>
        <p:spPr>
          <a:xfrm>
            <a:off x="8614610" y="914399"/>
            <a:ext cx="302233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52B41E8-F960-440E-97C8-361213F60934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1319750"/>
            <a:ext cx="9144000" cy="37707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/>
              <a:t>算法效率分析；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/>
              <a:t>排序算法（快排，堆排序）；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/>
              <a:t>查找算法；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sz="2000" dirty="0"/>
              <a:t>DFS</a:t>
            </a:r>
            <a:r>
              <a:rPr lang="zh-CN" altLang="en-US" sz="2000" dirty="0"/>
              <a:t>，</a:t>
            </a:r>
            <a:r>
              <a:rPr lang="en-US" altLang="zh-CN" sz="2000" dirty="0"/>
              <a:t>BFS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/>
              <a:t>动态规划；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/>
              <a:t>贪婪算法；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/>
              <a:t>最大流最小割算法；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2000" dirty="0"/>
              <a:t>回溯法，分支界限法。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zh-CN" altLang="en-US" sz="14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zh-CN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zh-CN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zh-CN" dirty="0"/>
          </a:p>
          <a:p>
            <a:pPr marL="0" indent="0">
              <a:lnSpc>
                <a:spcPct val="150000"/>
              </a:lnSpc>
              <a:buFontTx/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5021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4895D9-D518-4A3E-8644-2A7452D7D6AF}"/>
              </a:ext>
            </a:extLst>
          </p:cNvPr>
          <p:cNvSpPr txBox="1"/>
          <p:nvPr/>
        </p:nvSpPr>
        <p:spPr>
          <a:xfrm>
            <a:off x="7296346" y="180585"/>
            <a:ext cx="434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哪些是重点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8A796F8-1CAC-4B7C-89BE-32D271A14A43}"/>
              </a:ext>
            </a:extLst>
          </p:cNvPr>
          <p:cNvCxnSpPr>
            <a:cxnSpLocks/>
          </p:cNvCxnSpPr>
          <p:nvPr/>
        </p:nvCxnSpPr>
        <p:spPr>
          <a:xfrm>
            <a:off x="8614610" y="914399"/>
            <a:ext cx="302233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35820D8-D29D-44F5-8820-429792064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149" y="1154996"/>
            <a:ext cx="9559702" cy="478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37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全部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909</Words>
  <Application>Microsoft Office PowerPoint</Application>
  <PresentationFormat>宽屏</PresentationFormat>
  <Paragraphs>123</Paragraphs>
  <Slides>23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微软雅黑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张 润民</cp:lastModifiedBy>
  <cp:revision>22</cp:revision>
  <dcterms:created xsi:type="dcterms:W3CDTF">2021-01-20T06:20:13Z</dcterms:created>
  <dcterms:modified xsi:type="dcterms:W3CDTF">2021-12-18T13:19:43Z</dcterms:modified>
</cp:coreProperties>
</file>